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layfair Display"/>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slide" Target="slides/slide20.xml"/><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dpi.com/2075-4426/13/9/129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 + all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b385f62e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b385f62e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this dataset </a:t>
            </a:r>
            <a:r>
              <a:rPr lang="en"/>
              <a:t>because</a:t>
            </a:r>
            <a:r>
              <a:rPr lang="en"/>
              <a:t> of how relevant it is to surgical AI research. The data includes images from three </a:t>
            </a:r>
            <a:r>
              <a:rPr lang="en"/>
              <a:t>cross</a:t>
            </a:r>
            <a:r>
              <a:rPr lang="en"/>
              <a:t> validation sets of </a:t>
            </a:r>
            <a:r>
              <a:rPr lang="en"/>
              <a:t>real </a:t>
            </a:r>
            <a:r>
              <a:rPr lang="en"/>
              <a:t>image</a:t>
            </a:r>
            <a:r>
              <a:rPr lang="en"/>
              <a:t> data considering demographic and clinical information from </a:t>
            </a:r>
            <a:r>
              <a:rPr lang="en"/>
              <a:t>40 real surgical videos</a:t>
            </a:r>
            <a:r>
              <a:rPr lang="en"/>
              <a:t> of gastrectomy.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so much real, high quality data allows for the development of AI models for precise surgical instrument detection and segmentation. This is very important for improving the accuracy of computer assisted surgical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more accurate segmentation also makes it much more plausible to create systems that avoid unintentional damage to the patient, which is a currently a large issue with computer assisted surgery.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dataset also includes highly accurate image masks which makes supervised learning much easier to train models that need to be extremely precise and accurate.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b385f62e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b385f62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b385f62e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b385f62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b385f62e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b385f62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b385f62e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b385f62e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b385f62e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b385f62e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Unet is a convolutional neural network designed for semantic image segmentation</a:t>
            </a:r>
            <a:endParaRPr/>
          </a:p>
          <a:p>
            <a:pPr indent="-298450" lvl="0" marL="457200" rtl="0" algn="l">
              <a:spcBef>
                <a:spcPts val="0"/>
              </a:spcBef>
              <a:spcAft>
                <a:spcPts val="0"/>
              </a:spcAft>
              <a:buSzPts val="1100"/>
              <a:buChar char="-"/>
            </a:pPr>
            <a:r>
              <a:rPr lang="en"/>
              <a:t>It was originally designed for biomedical images, but has evolved to be used for other tasks as well.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U-Net segments on a pixel basis. It separates each into a </a:t>
            </a:r>
            <a:r>
              <a:rPr lang="en"/>
              <a:t>specific</a:t>
            </a:r>
            <a:r>
              <a:rPr lang="en"/>
              <a:t> category in order to classify sections of an image.</a:t>
            </a:r>
            <a:endParaRPr/>
          </a:p>
          <a:p>
            <a:pPr indent="-298450" lvl="0" marL="457200" rtl="0" algn="l">
              <a:spcBef>
                <a:spcPts val="0"/>
              </a:spcBef>
              <a:spcAft>
                <a:spcPts val="0"/>
              </a:spcAft>
              <a:buSzPts val="1100"/>
              <a:buChar char="-"/>
            </a:pPr>
            <a:r>
              <a:rPr lang="en"/>
              <a:t>It is best suited for tasks that require precise bounding of regions in an image.</a:t>
            </a:r>
            <a:endParaRPr/>
          </a:p>
          <a:p>
            <a:pPr indent="-298450" lvl="0" marL="457200" rtl="0" algn="l">
              <a:spcBef>
                <a:spcPts val="0"/>
              </a:spcBef>
              <a:spcAft>
                <a:spcPts val="0"/>
              </a:spcAft>
              <a:buSzPts val="1100"/>
              <a:buChar char="-"/>
            </a:pPr>
            <a:r>
              <a:rPr lang="en"/>
              <a:t>It is commonly used for medical imaging, autonomous driving, and satellite imaging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b385f62e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b385f62e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U-net is a convolutional neural network made up of four layers: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The first is the encoder, whose purpose is to extract features and reduce an images dimension. </a:t>
            </a:r>
            <a:endParaRPr/>
          </a:p>
          <a:p>
            <a:pPr indent="-298450" lvl="0" marL="457200" rtl="0" algn="l">
              <a:spcBef>
                <a:spcPts val="0"/>
              </a:spcBef>
              <a:spcAft>
                <a:spcPts val="0"/>
              </a:spcAft>
              <a:buSzPts val="1100"/>
              <a:buAutoNum type="arabicPeriod"/>
            </a:pPr>
            <a:r>
              <a:rPr lang="en"/>
              <a:t>The second is the bottleneck that connects the encoder and decoder paths in order to capture very abstract features in the images.</a:t>
            </a:r>
            <a:endParaRPr/>
          </a:p>
          <a:p>
            <a:pPr indent="-298450" lvl="0" marL="457200" rtl="0" algn="l">
              <a:spcBef>
                <a:spcPts val="0"/>
              </a:spcBef>
              <a:spcAft>
                <a:spcPts val="0"/>
              </a:spcAft>
              <a:buSzPts val="1100"/>
              <a:buAutoNum type="arabicPeriod"/>
            </a:pPr>
            <a:r>
              <a:rPr lang="en"/>
              <a:t>The third is the decoder which recovers the resolution for segmentation maps.</a:t>
            </a:r>
            <a:endParaRPr/>
          </a:p>
          <a:p>
            <a:pPr indent="-298450" lvl="0" marL="457200" rtl="0" algn="l">
              <a:spcBef>
                <a:spcPts val="0"/>
              </a:spcBef>
              <a:spcAft>
                <a:spcPts val="0"/>
              </a:spcAft>
              <a:buSzPts val="1100"/>
              <a:buAutoNum type="arabicPeriod"/>
            </a:pPr>
            <a:r>
              <a:rPr lang="en"/>
              <a:t>Finally the output layer reduces the features to the required number of classes in order to produce a pixel-based classification map that categorizes the input image.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b385f62e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b385f62e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U-net because it is very effective in tasks that require pixel-level precision, making it perfect for segmenting surgical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U-Net has been historically successfully in biomedical image segmentation, as it was </a:t>
            </a:r>
            <a:r>
              <a:rPr lang="en"/>
              <a:t>originally</a:t>
            </a:r>
            <a:r>
              <a:rPr lang="en"/>
              <a:t> designed for that. It has been extensively tested in similar use cases like tumor detection and organ segmentation.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importantly, it has a very balanced design which helps it to be computationally efficient, making it possible to train our vast dataset.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b385f62e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b385f62e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b3dbb87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b3dbb87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b385f62e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b385f62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b385f62e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b385f62e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b385f62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b385f62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b385f62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b385f62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b385f62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b385f62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b385f62e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b385f62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Georgia"/>
                <a:ea typeface="Georgia"/>
                <a:cs typeface="Georgia"/>
                <a:sym typeface="Georgia"/>
              </a:rPr>
              <a:t>Jackson</a:t>
            </a:r>
            <a:endParaRPr sz="1400">
              <a:solidFill>
                <a:srgbClr val="595959"/>
              </a:solidFill>
              <a:latin typeface="Georgia"/>
              <a:ea typeface="Georgia"/>
              <a:cs typeface="Georgia"/>
              <a:sym typeface="Georgia"/>
            </a:endParaRPr>
          </a:p>
          <a:p>
            <a:pPr indent="0" lvl="0" marL="457200" rtl="0" algn="l">
              <a:lnSpc>
                <a:spcPct val="115000"/>
              </a:lnSpc>
              <a:spcBef>
                <a:spcPts val="1200"/>
              </a:spcBef>
              <a:spcAft>
                <a:spcPts val="0"/>
              </a:spcAft>
              <a:buNone/>
            </a:pPr>
            <a:r>
              <a:t/>
            </a:r>
            <a:endParaRPr sz="1400">
              <a:solidFill>
                <a:srgbClr val="595959"/>
              </a:solidFill>
              <a:latin typeface="Georgia"/>
              <a:ea typeface="Georgia"/>
              <a:cs typeface="Georgia"/>
              <a:sym typeface="Georgia"/>
            </a:endParaRPr>
          </a:p>
          <a:p>
            <a:pPr indent="-317500" lvl="0" marL="457200" rtl="0" algn="l">
              <a:lnSpc>
                <a:spcPct val="115000"/>
              </a:lnSpc>
              <a:spcBef>
                <a:spcPts val="1200"/>
              </a:spcBef>
              <a:spcAft>
                <a:spcPts val="0"/>
              </a:spcAft>
              <a:buClr>
                <a:srgbClr val="595959"/>
              </a:buClr>
              <a:buSzPts val="1400"/>
              <a:buChar char="-"/>
            </a:pPr>
            <a:r>
              <a:rPr lang="en" sz="1400">
                <a:solidFill>
                  <a:srgbClr val="595959"/>
                </a:solidFill>
                <a:latin typeface="Georgia"/>
                <a:ea typeface="Georgia"/>
                <a:cs typeface="Georgia"/>
                <a:sym typeface="Georgia"/>
              </a:rPr>
              <a:t>The study “Segment Anything in Medical Images” was referenced when building our MED-SAM model.</a:t>
            </a:r>
            <a:endParaRPr sz="1400">
              <a:solidFill>
                <a:srgbClr val="595959"/>
              </a:solidFill>
              <a:latin typeface="Georgia"/>
              <a:ea typeface="Georgia"/>
              <a:cs typeface="Georgia"/>
              <a:sym typeface="Georgia"/>
            </a:endParaRPr>
          </a:p>
          <a:p>
            <a:pPr indent="-317500" lvl="1" marL="914400" rtl="0" algn="l">
              <a:lnSpc>
                <a:spcPct val="115000"/>
              </a:lnSpc>
              <a:spcBef>
                <a:spcPts val="0"/>
              </a:spcBef>
              <a:spcAft>
                <a:spcPts val="0"/>
              </a:spcAft>
              <a:buClr>
                <a:srgbClr val="595959"/>
              </a:buClr>
              <a:buSzPts val="1400"/>
              <a:buFont typeface="Georgia"/>
              <a:buChar char="-"/>
            </a:pPr>
            <a:r>
              <a:rPr lang="en" sz="1400">
                <a:solidFill>
                  <a:srgbClr val="595959"/>
                </a:solidFill>
                <a:latin typeface="Georgia"/>
                <a:ea typeface="Georgia"/>
                <a:cs typeface="Georgia"/>
                <a:sym typeface="Georgia"/>
              </a:rPr>
              <a:t>This study investigates the performance of MED-SAM across a diverse range of medical segmentation tasks.</a:t>
            </a:r>
            <a:endParaRPr sz="1400">
              <a:solidFill>
                <a:srgbClr val="595959"/>
              </a:solidFill>
              <a:latin typeface="Georgia"/>
              <a:ea typeface="Georgia"/>
              <a:cs typeface="Georgia"/>
              <a:sym typeface="Georgia"/>
            </a:endParaRPr>
          </a:p>
          <a:p>
            <a:pPr indent="-317500" lvl="0" marL="457200" rtl="0" algn="l">
              <a:lnSpc>
                <a:spcPct val="115000"/>
              </a:lnSpc>
              <a:spcBef>
                <a:spcPts val="0"/>
              </a:spcBef>
              <a:spcAft>
                <a:spcPts val="0"/>
              </a:spcAft>
              <a:buClr>
                <a:srgbClr val="595959"/>
              </a:buClr>
              <a:buSzPts val="1400"/>
              <a:buFont typeface="Georgia"/>
              <a:buChar char="-"/>
            </a:pPr>
            <a:r>
              <a:rPr lang="en" sz="1400">
                <a:solidFill>
                  <a:srgbClr val="595959"/>
                </a:solidFill>
                <a:latin typeface="Georgia"/>
                <a:ea typeface="Georgia"/>
                <a:cs typeface="Georgia"/>
                <a:sym typeface="Georgia"/>
              </a:rPr>
              <a:t>The goal was to build a single model that could segment a wide variety of medical images from different modalities such as an X-ray, MRI, and CT scan.</a:t>
            </a:r>
            <a:endParaRPr sz="1400">
              <a:solidFill>
                <a:srgbClr val="595959"/>
              </a:solidFill>
              <a:latin typeface="Georgia"/>
              <a:ea typeface="Georgia"/>
              <a:cs typeface="Georgia"/>
              <a:sym typeface="Georgia"/>
            </a:endParaRPr>
          </a:p>
          <a:p>
            <a:pPr indent="-317500" lvl="1" marL="914400" rtl="0" algn="l">
              <a:lnSpc>
                <a:spcPct val="115000"/>
              </a:lnSpc>
              <a:spcBef>
                <a:spcPts val="0"/>
              </a:spcBef>
              <a:spcAft>
                <a:spcPts val="0"/>
              </a:spcAft>
              <a:buClr>
                <a:srgbClr val="595959"/>
              </a:buClr>
              <a:buSzPts val="1400"/>
              <a:buFont typeface="Georgia"/>
              <a:buChar char="-"/>
            </a:pPr>
            <a:r>
              <a:rPr lang="en" sz="1400">
                <a:solidFill>
                  <a:srgbClr val="595959"/>
                </a:solidFill>
                <a:latin typeface="Georgia"/>
                <a:ea typeface="Georgia"/>
                <a:cs typeface="Georgia"/>
                <a:sym typeface="Georgia"/>
              </a:rPr>
              <a:t>With this, the accuracy was compared with state of the art medical image segmentation models. In comparison, MED-SAM performed inconsistently, with significant variation in accuracy depending upon the specific imaging context. </a:t>
            </a:r>
            <a:endParaRPr sz="1400">
              <a:solidFill>
                <a:srgbClr val="595959"/>
              </a:solidFill>
              <a:latin typeface="Georgia"/>
              <a:ea typeface="Georgia"/>
              <a:cs typeface="Georgia"/>
              <a:sym typeface="Georgia"/>
            </a:endParaRPr>
          </a:p>
          <a:p>
            <a:pPr indent="-317500" lvl="1" marL="914400" rtl="0" algn="l">
              <a:lnSpc>
                <a:spcPct val="115000"/>
              </a:lnSpc>
              <a:spcBef>
                <a:spcPts val="0"/>
              </a:spcBef>
              <a:spcAft>
                <a:spcPts val="0"/>
              </a:spcAft>
              <a:buClr>
                <a:srgbClr val="595959"/>
              </a:buClr>
              <a:buSzPts val="1400"/>
              <a:buFont typeface="Georgia"/>
              <a:buChar char="-"/>
            </a:pPr>
            <a:r>
              <a:rPr lang="en" sz="1400">
                <a:solidFill>
                  <a:srgbClr val="595959"/>
                </a:solidFill>
                <a:latin typeface="Georgia"/>
                <a:ea typeface="Georgia"/>
                <a:cs typeface="Georgia"/>
                <a:sym typeface="Georgia"/>
              </a:rPr>
              <a:t>MED-SAM performed exceptionally well when faced with images containing distinct borders, but struggled with images that had less defined boundaries.</a:t>
            </a:r>
            <a:endParaRPr sz="1400">
              <a:solidFill>
                <a:srgbClr val="595959"/>
              </a:solidFill>
              <a:latin typeface="Georgia"/>
              <a:ea typeface="Georgia"/>
              <a:cs typeface="Georgia"/>
              <a:sym typeface="Georgia"/>
            </a:endParaRPr>
          </a:p>
          <a:p>
            <a:pPr indent="0" lvl="0" marL="0" rtl="0" algn="l">
              <a:spcBef>
                <a:spcPts val="120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b385f62e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b385f62e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u="sng">
                <a:solidFill>
                  <a:schemeClr val="hlink"/>
                </a:solidFill>
                <a:hlinkClick r:id="rId2"/>
              </a:rPr>
              <a:t>https://www.mdpi.com/2075-4426/13/9/1298</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goal of this study was to improve the performance of U-Net in medical image segmentation tasks by updating and optimizing its architecture using a genetic algorithm.</a:t>
            </a:r>
            <a:endParaRPr sz="1400"/>
          </a:p>
          <a:p>
            <a:pPr indent="-317500" lvl="0" marL="457200" rtl="0" algn="l">
              <a:spcBef>
                <a:spcPts val="0"/>
              </a:spcBef>
              <a:spcAft>
                <a:spcPts val="0"/>
              </a:spcAft>
              <a:buSzPts val="1400"/>
              <a:buChar char="-"/>
            </a:pPr>
            <a:r>
              <a:rPr lang="en" sz="1400"/>
              <a:t>The algorithm would explore various U-Net configurations, and select the optimal design for a certain segmentation task.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These models were assessed using the Dice similarity coefficient and the Intersection over Union metrics to </a:t>
            </a:r>
            <a:r>
              <a:rPr lang="en" sz="1400"/>
              <a:t>measure</a:t>
            </a:r>
            <a:r>
              <a:rPr lang="en" sz="1400"/>
              <a:t> accuracy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optimized architecture achieved higher accuracy than the baseline model, showing how effective genetic algorithms can be in enhancing model performance.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model reduces the necessity for manual tuning, but adds serious complexity to the algorithm.</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b385f62e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b385f62e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Jackson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main goal of this study was to reduce the complexity of the U-Net architecture, aiming to decrease the number of parameters and the computational demands, while maintaining or improving performance.</a:t>
            </a:r>
            <a:endParaRPr sz="1400"/>
          </a:p>
          <a:p>
            <a:pPr indent="-317500" lvl="0" marL="457200" rtl="0" algn="l">
              <a:spcBef>
                <a:spcPts val="0"/>
              </a:spcBef>
              <a:spcAft>
                <a:spcPts val="0"/>
              </a:spcAft>
              <a:buSzPts val="1400"/>
              <a:buChar char="-"/>
            </a:pPr>
            <a:r>
              <a:rPr lang="en" sz="1400"/>
              <a:t>Half-Unet simplifies the encoder and decoder components of UNet by unifying the channel number, implementing full-scale </a:t>
            </a:r>
            <a:r>
              <a:rPr lang="en" sz="1400"/>
              <a:t>feature fusion, and incorporating ghost modules to streamline the network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Half-UNet achieves segmentation accuracy similar to the original UNet as well as some of its variants.</a:t>
            </a:r>
            <a:endParaRPr sz="1400"/>
          </a:p>
          <a:p>
            <a:pPr indent="-317500" lvl="0" marL="457200" rtl="0" algn="l">
              <a:spcBef>
                <a:spcPts val="0"/>
              </a:spcBef>
              <a:spcAft>
                <a:spcPts val="0"/>
              </a:spcAft>
              <a:buSzPts val="1400"/>
              <a:buChar char="-"/>
            </a:pPr>
            <a:r>
              <a:rPr lang="en" sz="1400"/>
              <a:t>Regarding its goal of reduction, it decreased parameters by 98.8% and floating point operation by 81.6% compared to the standard UNet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helps a lot with complexity, but greatly hinders the generalization potential of UNet, demanding the model to undergo extra validation than normally required.</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b385f62e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b385f62e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datasets similar to the one we chose are the kvasir-seg, totalSegmentator, and promise12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Kvasir-SEG is an open-access dataset comprised of gastrointestinal polyp images, all with corresponding segmentation masks. They are all manually annotated and verified by medical professionals.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TotalSegmentator dataset is a large dataset containing over 100,000 </a:t>
            </a:r>
            <a:r>
              <a:rPr lang="en"/>
              <a:t>annotations</a:t>
            </a:r>
            <a:r>
              <a:rPr lang="en"/>
              <a:t> </a:t>
            </a:r>
            <a:r>
              <a:rPr lang="en"/>
              <a:t>across</a:t>
            </a:r>
            <a:r>
              <a:rPr lang="en"/>
              <a:t> 104 anatomical structures, all derived from CT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Promise12 dataset is made up of T2-weighted MRI scans from 50 patients with various diseases, all acquired at different locations using different MRI vendors and scanning protocols.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iA0muHqKRN3zVNF_Q_fFlbD-3W_VSqoe/view" TargetMode="External"/><Relationship Id="rId4" Type="http://schemas.openxmlformats.org/officeDocument/2006/relationships/image" Target="../media/image1.png"/><Relationship Id="rId5" Type="http://schemas.openxmlformats.org/officeDocument/2006/relationships/hyperlink" Target="http://drive.google.com/file/d/1CX_l59VHhpkwZVcR4_H1lzHiYmYFyP91/view" TargetMode="External"/><Relationship Id="rId6" Type="http://schemas.openxmlformats.org/officeDocument/2006/relationships/hyperlink" Target="http://drive.google.com/file/d/18FjX9KXHL4EVy011KiCcDKloREEliWqE/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kaggle.com/datasets/yjh4374/sisvse-dataset/data" TargetMode="External"/><Relationship Id="rId4" Type="http://schemas.openxmlformats.org/officeDocument/2006/relationships/image" Target="../media/image7.jpg"/><Relationship Id="rId5" Type="http://schemas.openxmlformats.org/officeDocument/2006/relationships/hyperlink" Target="http://drive.google.com/file/d/1WlR70DHRJ1sNozKWeM06-L8_QJ-nMS5c/view"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drive.google.com/file/d/1j5LNGOaCAcKPcKB6TpGY9bG1gWvnJsVR/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25.jpg"/><Relationship Id="rId10" Type="http://schemas.openxmlformats.org/officeDocument/2006/relationships/image" Target="../media/image1.png"/><Relationship Id="rId9" Type="http://schemas.openxmlformats.org/officeDocument/2006/relationships/hyperlink" Target="http://drive.google.com/file/d/1hkkrA6jGMAGYyZDA4rC946QX_93mIxqb/view" TargetMode="External"/><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9.jp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drive.google.com/file/d/1C0KvMqHhgy3lCkTswLSU0AmKU3pCUKoO/view"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9.jpg"/><Relationship Id="rId7" Type="http://schemas.openxmlformats.org/officeDocument/2006/relationships/hyperlink" Target="http://drive.google.com/file/d/1V5d3nS43CtCmeVcHPDFE82-9Z_7VtQg8/view" TargetMode="External"/><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drive.google.com/file/d/1ay9pwadqP-yuQFvTQvzz-WXTIRwIKnZB/view" TargetMode="External"/><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drive.google.com/file/d/1i24xXs1xPNILe2VGD2F2rcg03ZswZGkp/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hyperlink" Target="http://drive.google.com/file/d/1KvAa7ciJcCXPSazwiBSWv1yyKmDCf0Du/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hyperlink" Target="http://drive.google.com/file/d/1dG_u45SdzvPyG31X64Ea1GpKKf-Ref5J/view"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hyperlink" Target="http://drive.google.com/file/d/1gEtPaOqF1vVki9nn4H1AD2rGkTWafr4i/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ONqaOn9uwXAnEHFHufCLoS9ncxMCbM0_/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genaKYWEqlBy8Ev1BAmwMhMlcfyT8S9E/view" TargetMode="External"/><Relationship Id="rId4" Type="http://schemas.openxmlformats.org/officeDocument/2006/relationships/image" Target="../media/image1.png"/><Relationship Id="rId5" Type="http://schemas.openxmlformats.org/officeDocument/2006/relationships/image" Target="../media/image12.jpg"/><Relationship Id="rId6"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hyperlink" Target="http://drive.google.com/file/d/14wDHEnjY-LXkZyn2uckAcZa4XrNNHp_D/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jpg"/><Relationship Id="rId5" Type="http://schemas.openxmlformats.org/officeDocument/2006/relationships/hyperlink" Target="http://drive.google.com/file/d/1gPZ7J4ISR7D2lwgy1N00womFlKP9WCqq/view" TargetMode="External"/><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10.jpg"/><Relationship Id="rId6" Type="http://schemas.openxmlformats.org/officeDocument/2006/relationships/hyperlink" Target="http://drive.google.com/file/d/1YO_ygNfqST3WytDJtGXSQTtMBAqNCglr/view"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qxqRcgb3rQHK1WNwGlBkuicfThewT-d1/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1J7e6PmjAnQezk9VS6FlaJQHGvuPZOPD/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iyb4-BAN6kAQNxucDLr8L_MFtpgUKmal/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kaggle.com/datasets/debeshjha1/kvasirseg" TargetMode="External"/><Relationship Id="rId4" Type="http://schemas.openxmlformats.org/officeDocument/2006/relationships/hyperlink" Target="https://github.com/wasserth/TotalSegmentator" TargetMode="External"/><Relationship Id="rId5" Type="http://schemas.openxmlformats.org/officeDocument/2006/relationships/hyperlink" Target="https://paperswithcode.com/dataset/promise12" TargetMode="External"/><Relationship Id="rId6" Type="http://schemas.openxmlformats.org/officeDocument/2006/relationships/image" Target="../media/image18.png"/><Relationship Id="rId7" Type="http://schemas.openxmlformats.org/officeDocument/2006/relationships/hyperlink" Target="http://drive.google.com/file/d/1OsMGHOKXF7arK_IAiPKxbs9hBcL6-zd5/view"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4513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MED-SAM and UNet for Surgical Tool Segmentation: A Comparative Analysis</a:t>
            </a:r>
            <a:endParaRPr>
              <a:latin typeface="Playfair Display"/>
              <a:ea typeface="Playfair Display"/>
              <a:cs typeface="Playfair Display"/>
              <a:sym typeface="Playfair Display"/>
            </a:endParaRPr>
          </a:p>
        </p:txBody>
      </p:sp>
      <p:sp>
        <p:nvSpPr>
          <p:cNvPr id="55" name="Google Shape;55;p13"/>
          <p:cNvSpPr txBox="1"/>
          <p:nvPr>
            <p:ph idx="1" type="subTitle"/>
          </p:nvPr>
        </p:nvSpPr>
        <p:spPr>
          <a:xfrm>
            <a:off x="311700" y="3669800"/>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latin typeface="Georgia"/>
                <a:ea typeface="Georgia"/>
                <a:cs typeface="Georgia"/>
                <a:sym typeface="Georgia"/>
              </a:rPr>
              <a:t>452 Final</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Lola Assad, Jackson Reid, Adam Cockell</a:t>
            </a:r>
            <a:endParaRPr>
              <a:latin typeface="Georgia"/>
              <a:ea typeface="Georgia"/>
              <a:cs typeface="Georgia"/>
              <a:sym typeface="Georgia"/>
            </a:endParaRPr>
          </a:p>
        </p:txBody>
      </p:sp>
      <p:pic>
        <p:nvPicPr>
          <p:cNvPr id="56" name="Google Shape;56;p13" title="Title slide 2.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pic>
        <p:nvPicPr>
          <p:cNvPr id="57" name="Google Shape;57;p13" title="JRintro.mp3">
            <a:hlinkClick r:id="rId5"/>
          </p:cNvPr>
          <p:cNvPicPr preferRelativeResize="0"/>
          <p:nvPr/>
        </p:nvPicPr>
        <p:blipFill>
          <a:blip r:embed="rId4">
            <a:alphaModFix/>
          </a:blip>
          <a:stretch>
            <a:fillRect/>
          </a:stretch>
        </p:blipFill>
        <p:spPr>
          <a:xfrm>
            <a:off x="762000" y="152400"/>
            <a:ext cx="457200" cy="457200"/>
          </a:xfrm>
          <a:prstGeom prst="rect">
            <a:avLst/>
          </a:prstGeom>
          <a:noFill/>
          <a:ln>
            <a:noFill/>
          </a:ln>
        </p:spPr>
      </p:pic>
      <p:pic>
        <p:nvPicPr>
          <p:cNvPr id="58" name="Google Shape;58;p13" title="Recording.mp3">
            <a:hlinkClick r:id="rId6"/>
          </p:cNvPr>
          <p:cNvPicPr preferRelativeResize="0"/>
          <p:nvPr/>
        </p:nvPicPr>
        <p:blipFill>
          <a:blip r:embed="rId4">
            <a:alphaModFix/>
          </a:blip>
          <a:stretch>
            <a:fillRect/>
          </a:stretch>
        </p:blipFill>
        <p:spPr>
          <a:xfrm>
            <a:off x="1371600"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Our Dataset</a:t>
            </a:r>
            <a:endParaRPr>
              <a:latin typeface="Playfair Display"/>
              <a:ea typeface="Playfair Display"/>
              <a:cs typeface="Playfair Display"/>
              <a:sym typeface="Playfair Display"/>
            </a:endParaRPr>
          </a:p>
          <a:p>
            <a:pPr indent="0" lvl="0" marL="0" rtl="0" algn="l">
              <a:spcBef>
                <a:spcPts val="0"/>
              </a:spcBef>
              <a:spcAft>
                <a:spcPts val="0"/>
              </a:spcAft>
              <a:buClr>
                <a:schemeClr val="dk1"/>
              </a:buClr>
              <a:buSzPct val="39285"/>
              <a:buFont typeface="Arial"/>
              <a:buNone/>
            </a:pPr>
            <a:r>
              <a:t/>
            </a:r>
            <a:endParaRPr>
              <a:latin typeface="Playfair Display"/>
              <a:ea typeface="Playfair Display"/>
              <a:cs typeface="Playfair Display"/>
              <a:sym typeface="Playfair Display"/>
            </a:endParaRPr>
          </a:p>
        </p:txBody>
      </p:sp>
      <p:sp>
        <p:nvSpPr>
          <p:cNvPr id="130" name="Google Shape;130;p22"/>
          <p:cNvSpPr txBox="1"/>
          <p:nvPr>
            <p:ph idx="1" type="body"/>
          </p:nvPr>
        </p:nvSpPr>
        <p:spPr>
          <a:xfrm>
            <a:off x="311700" y="1152475"/>
            <a:ext cx="434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Surgical Scene Segmentation in Robotic Gastrectomy</a:t>
            </a:r>
            <a:r>
              <a:rPr lang="en"/>
              <a:t> </a:t>
            </a:r>
            <a:endParaRPr/>
          </a:p>
          <a:p>
            <a:pPr indent="-292100" lvl="0" marL="457200" rtl="0" algn="l">
              <a:spcBef>
                <a:spcPts val="0"/>
              </a:spcBef>
              <a:spcAft>
                <a:spcPts val="0"/>
              </a:spcAft>
              <a:buSzPts val="1000"/>
              <a:buFont typeface="Georgia"/>
              <a:buChar char="-"/>
            </a:pPr>
            <a:r>
              <a:rPr lang="en" sz="1000" u="sng">
                <a:solidFill>
                  <a:srgbClr val="1155CC"/>
                </a:solidFill>
                <a:latin typeface="Georgia"/>
                <a:ea typeface="Georgia"/>
                <a:cs typeface="Georgia"/>
                <a:sym typeface="Georgia"/>
                <a:hlinkClick r:id="rId3">
                  <a:extLst>
                    <a:ext uri="{A12FA001-AC4F-418D-AE19-62706E023703}">
                      <ahyp:hlinkClr val="tx"/>
                    </a:ext>
                  </a:extLst>
                </a:hlinkClick>
              </a:rPr>
              <a:t>https://www.kaggle.com/datasets/yjh4374/sisvse-dataset/data</a:t>
            </a:r>
            <a:endParaRPr sz="1000">
              <a:solidFill>
                <a:schemeClr val="dk1"/>
              </a:solidFill>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31" name="Google Shape;131;p22"/>
          <p:cNvPicPr preferRelativeResize="0"/>
          <p:nvPr/>
        </p:nvPicPr>
        <p:blipFill>
          <a:blip r:embed="rId4">
            <a:alphaModFix/>
          </a:blip>
          <a:stretch>
            <a:fillRect/>
          </a:stretch>
        </p:blipFill>
        <p:spPr>
          <a:xfrm>
            <a:off x="4965975" y="1152475"/>
            <a:ext cx="3748474" cy="2998774"/>
          </a:xfrm>
          <a:prstGeom prst="rect">
            <a:avLst/>
          </a:prstGeom>
          <a:noFill/>
          <a:ln>
            <a:noFill/>
          </a:ln>
        </p:spPr>
      </p:pic>
      <p:pic>
        <p:nvPicPr>
          <p:cNvPr id="132" name="Google Shape;132;p22" title="JRslide10.mp3">
            <a:hlinkClick r:id="rId5"/>
          </p:cNvPr>
          <p:cNvPicPr preferRelativeResize="0"/>
          <p:nvPr/>
        </p:nvPicPr>
        <p:blipFill>
          <a:blip r:embed="rId6">
            <a:alphaModFix/>
          </a:blip>
          <a:stretch>
            <a:fillRect/>
          </a:stretch>
        </p:blipFill>
        <p:spPr>
          <a:xfrm>
            <a:off x="152400" y="4471416"/>
            <a:ext cx="521208" cy="5212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What is Med SAM</a:t>
            </a:r>
            <a:endParaRPr>
              <a:latin typeface="Playfair Display"/>
              <a:ea typeface="Playfair Display"/>
              <a:cs typeface="Playfair Display"/>
              <a:sym typeface="Playfair Display"/>
            </a:endParaRPr>
          </a:p>
        </p:txBody>
      </p:sp>
      <p:sp>
        <p:nvSpPr>
          <p:cNvPr id="138" name="Google Shape;138;p23"/>
          <p:cNvSpPr txBox="1"/>
          <p:nvPr>
            <p:ph idx="1" type="body"/>
          </p:nvPr>
        </p:nvSpPr>
        <p:spPr>
          <a:xfrm>
            <a:off x="311700" y="1152475"/>
            <a:ext cx="3286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Segment Anything Model fine-tuned for usage in the medical imaging domain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Developed by the Bo Wang laboratory at the University of Toronto</a:t>
            </a:r>
            <a:endParaRPr>
              <a:latin typeface="Georgia"/>
              <a:ea typeface="Georgia"/>
              <a:cs typeface="Georgia"/>
              <a:sym typeface="Georgia"/>
            </a:endParaRPr>
          </a:p>
        </p:txBody>
      </p:sp>
      <p:pic>
        <p:nvPicPr>
          <p:cNvPr id="139" name="Google Shape;139;p23"/>
          <p:cNvPicPr preferRelativeResize="0"/>
          <p:nvPr/>
        </p:nvPicPr>
        <p:blipFill>
          <a:blip r:embed="rId3">
            <a:alphaModFix/>
          </a:blip>
          <a:stretch>
            <a:fillRect/>
          </a:stretch>
        </p:blipFill>
        <p:spPr>
          <a:xfrm>
            <a:off x="3598498" y="1304573"/>
            <a:ext cx="5233801" cy="3002750"/>
          </a:xfrm>
          <a:prstGeom prst="rect">
            <a:avLst/>
          </a:prstGeom>
          <a:noFill/>
          <a:ln>
            <a:noFill/>
          </a:ln>
        </p:spPr>
      </p:pic>
      <p:pic>
        <p:nvPicPr>
          <p:cNvPr id="140" name="Google Shape;140;p23" title="What is med Sam.mp3">
            <a:hlinkClick r:id="rId4"/>
          </p:cNvPr>
          <p:cNvPicPr preferRelativeResize="0"/>
          <p:nvPr/>
        </p:nvPicPr>
        <p:blipFill>
          <a:blip r:embed="rId5">
            <a:alphaModFix/>
          </a:blip>
          <a:stretch>
            <a:fillRect/>
          </a:stretch>
        </p:blipFill>
        <p:spPr>
          <a:xfrm>
            <a:off x="41875" y="40450"/>
            <a:ext cx="442025" cy="442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Med SAM Architecture</a:t>
            </a:r>
            <a:endParaRPr>
              <a:latin typeface="Playfair Display"/>
              <a:ea typeface="Playfair Display"/>
              <a:cs typeface="Playfair Display"/>
              <a:sym typeface="Playfair Display"/>
            </a:endParaRPr>
          </a:p>
        </p:txBody>
      </p:sp>
      <p:pic>
        <p:nvPicPr>
          <p:cNvPr descr="Segment Anything Model (SAM) explained | Encord" id="146" name="Google Shape;146;p24"/>
          <p:cNvPicPr preferRelativeResize="0"/>
          <p:nvPr/>
        </p:nvPicPr>
        <p:blipFill>
          <a:blip r:embed="rId3">
            <a:alphaModFix/>
          </a:blip>
          <a:stretch>
            <a:fillRect/>
          </a:stretch>
        </p:blipFill>
        <p:spPr>
          <a:xfrm>
            <a:off x="80425" y="1715300"/>
            <a:ext cx="4876800" cy="2209800"/>
          </a:xfrm>
          <a:prstGeom prst="rect">
            <a:avLst/>
          </a:prstGeom>
          <a:noFill/>
          <a:ln>
            <a:noFill/>
          </a:ln>
        </p:spPr>
      </p:pic>
      <p:pic>
        <p:nvPicPr>
          <p:cNvPr descr="Brain scanning | MRI, CT &amp; PET Imaging | Britannica" id="147" name="Google Shape;147;p24"/>
          <p:cNvPicPr preferRelativeResize="0"/>
          <p:nvPr/>
        </p:nvPicPr>
        <p:blipFill>
          <a:blip r:embed="rId4">
            <a:alphaModFix/>
          </a:blip>
          <a:stretch>
            <a:fillRect/>
          </a:stretch>
        </p:blipFill>
        <p:spPr>
          <a:xfrm>
            <a:off x="6044650" y="1087725"/>
            <a:ext cx="2112280" cy="1348449"/>
          </a:xfrm>
          <a:prstGeom prst="rect">
            <a:avLst/>
          </a:prstGeom>
          <a:noFill/>
          <a:ln>
            <a:noFill/>
          </a:ln>
        </p:spPr>
      </p:pic>
      <p:pic>
        <p:nvPicPr>
          <p:cNvPr descr="Digital slide scan » Molecular Pathology Core » College of Medicine »  University of Florida" id="148" name="Google Shape;148;p24"/>
          <p:cNvPicPr preferRelativeResize="0"/>
          <p:nvPr/>
        </p:nvPicPr>
        <p:blipFill>
          <a:blip r:embed="rId5">
            <a:alphaModFix/>
          </a:blip>
          <a:stretch>
            <a:fillRect/>
          </a:stretch>
        </p:blipFill>
        <p:spPr>
          <a:xfrm>
            <a:off x="6338266" y="1571545"/>
            <a:ext cx="1707634" cy="1206880"/>
          </a:xfrm>
          <a:prstGeom prst="rect">
            <a:avLst/>
          </a:prstGeom>
          <a:noFill/>
          <a:ln>
            <a:noFill/>
          </a:ln>
        </p:spPr>
      </p:pic>
      <p:pic>
        <p:nvPicPr>
          <p:cNvPr id="149" name="Google Shape;149;p24"/>
          <p:cNvPicPr preferRelativeResize="0"/>
          <p:nvPr/>
        </p:nvPicPr>
        <p:blipFill>
          <a:blip r:embed="rId6">
            <a:alphaModFix/>
          </a:blip>
          <a:stretch>
            <a:fillRect/>
          </a:stretch>
        </p:blipFill>
        <p:spPr>
          <a:xfrm>
            <a:off x="6767060" y="1964527"/>
            <a:ext cx="1652571" cy="1520673"/>
          </a:xfrm>
          <a:prstGeom prst="rect">
            <a:avLst/>
          </a:prstGeom>
          <a:noFill/>
          <a:ln>
            <a:noFill/>
          </a:ln>
        </p:spPr>
      </p:pic>
      <p:pic>
        <p:nvPicPr>
          <p:cNvPr id="150" name="Google Shape;150;p24"/>
          <p:cNvPicPr preferRelativeResize="0"/>
          <p:nvPr/>
        </p:nvPicPr>
        <p:blipFill>
          <a:blip r:embed="rId7">
            <a:alphaModFix/>
          </a:blip>
          <a:stretch>
            <a:fillRect/>
          </a:stretch>
        </p:blipFill>
        <p:spPr>
          <a:xfrm>
            <a:off x="6927327" y="2580553"/>
            <a:ext cx="1652573" cy="1401569"/>
          </a:xfrm>
          <a:prstGeom prst="rect">
            <a:avLst/>
          </a:prstGeom>
          <a:noFill/>
          <a:ln>
            <a:noFill/>
          </a:ln>
        </p:spPr>
      </p:pic>
      <p:pic>
        <p:nvPicPr>
          <p:cNvPr id="151" name="Google Shape;151;p24"/>
          <p:cNvPicPr preferRelativeResize="0"/>
          <p:nvPr/>
        </p:nvPicPr>
        <p:blipFill>
          <a:blip r:embed="rId8">
            <a:alphaModFix/>
          </a:blip>
          <a:stretch>
            <a:fillRect/>
          </a:stretch>
        </p:blipFill>
        <p:spPr>
          <a:xfrm>
            <a:off x="7119454" y="3010943"/>
            <a:ext cx="1652571" cy="1442782"/>
          </a:xfrm>
          <a:prstGeom prst="rect">
            <a:avLst/>
          </a:prstGeom>
          <a:noFill/>
          <a:ln>
            <a:noFill/>
          </a:ln>
        </p:spPr>
      </p:pic>
      <p:cxnSp>
        <p:nvCxnSpPr>
          <p:cNvPr id="152" name="Google Shape;152;p24"/>
          <p:cNvCxnSpPr/>
          <p:nvPr/>
        </p:nvCxnSpPr>
        <p:spPr>
          <a:xfrm>
            <a:off x="5438275" y="2501100"/>
            <a:ext cx="0" cy="750000"/>
          </a:xfrm>
          <a:prstGeom prst="straightConnector1">
            <a:avLst/>
          </a:prstGeom>
          <a:noFill/>
          <a:ln cap="flat" cmpd="sng" w="152400">
            <a:solidFill>
              <a:srgbClr val="0000FF"/>
            </a:solidFill>
            <a:prstDash val="solid"/>
            <a:round/>
            <a:headEnd len="med" w="med" type="none"/>
            <a:tailEnd len="med" w="med" type="none"/>
          </a:ln>
        </p:spPr>
      </p:cxnSp>
      <p:cxnSp>
        <p:nvCxnSpPr>
          <p:cNvPr id="153" name="Google Shape;153;p24"/>
          <p:cNvCxnSpPr/>
          <p:nvPr/>
        </p:nvCxnSpPr>
        <p:spPr>
          <a:xfrm>
            <a:off x="5048875" y="2873700"/>
            <a:ext cx="778800" cy="4800"/>
          </a:xfrm>
          <a:prstGeom prst="straightConnector1">
            <a:avLst/>
          </a:prstGeom>
          <a:noFill/>
          <a:ln cap="flat" cmpd="sng" w="152400">
            <a:solidFill>
              <a:srgbClr val="0000FF"/>
            </a:solidFill>
            <a:prstDash val="solid"/>
            <a:round/>
            <a:headEnd len="med" w="med" type="none"/>
            <a:tailEnd len="med" w="med" type="none"/>
          </a:ln>
        </p:spPr>
      </p:cxnSp>
      <p:pic>
        <p:nvPicPr>
          <p:cNvPr id="154" name="Google Shape;154;p24" title="Med SAM architecture.mp3">
            <a:hlinkClick r:id="rId9"/>
          </p:cNvPr>
          <p:cNvPicPr preferRelativeResize="0"/>
          <p:nvPr/>
        </p:nvPicPr>
        <p:blipFill>
          <a:blip r:embed="rId10">
            <a:alphaModFix/>
          </a:blip>
          <a:stretch>
            <a:fillRect/>
          </a:stretch>
        </p:blipFill>
        <p:spPr>
          <a:xfrm>
            <a:off x="55350" y="877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Why We Chose Med SAM</a:t>
            </a:r>
            <a:endParaRPr>
              <a:latin typeface="Playfair Display"/>
              <a:ea typeface="Playfair Display"/>
              <a:cs typeface="Playfair Display"/>
              <a:sym typeface="Playfair Display"/>
            </a:endParaRPr>
          </a:p>
        </p:txBody>
      </p:sp>
      <p:sp>
        <p:nvSpPr>
          <p:cNvPr id="160" name="Google Shape;160;p25"/>
          <p:cNvSpPr txBox="1"/>
          <p:nvPr>
            <p:ph idx="1" type="body"/>
          </p:nvPr>
        </p:nvSpPr>
        <p:spPr>
          <a:xfrm>
            <a:off x="311700" y="1152475"/>
            <a:ext cx="3115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Georgia"/>
                <a:ea typeface="Georgia"/>
                <a:cs typeface="Georgia"/>
                <a:sym typeface="Georgia"/>
              </a:rPr>
              <a:t>Open Source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Sufficient Documentation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Fine Tuned Segment Anything Model</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Available GUI support</a:t>
            </a:r>
            <a:endParaRPr>
              <a:latin typeface="Georgia"/>
              <a:ea typeface="Georgia"/>
              <a:cs typeface="Georgia"/>
              <a:sym typeface="Georgia"/>
            </a:endParaRPr>
          </a:p>
        </p:txBody>
      </p:sp>
      <p:pic>
        <p:nvPicPr>
          <p:cNvPr descr="Segment Anything Model for Medical Images?" id="161" name="Google Shape;161;p25"/>
          <p:cNvPicPr preferRelativeResize="0"/>
          <p:nvPr/>
        </p:nvPicPr>
        <p:blipFill>
          <a:blip r:embed="rId3">
            <a:alphaModFix/>
          </a:blip>
          <a:stretch>
            <a:fillRect/>
          </a:stretch>
        </p:blipFill>
        <p:spPr>
          <a:xfrm>
            <a:off x="3695675" y="1625213"/>
            <a:ext cx="4981824" cy="1893075"/>
          </a:xfrm>
          <a:prstGeom prst="rect">
            <a:avLst/>
          </a:prstGeom>
          <a:noFill/>
          <a:ln>
            <a:noFill/>
          </a:ln>
        </p:spPr>
      </p:pic>
      <p:pic>
        <p:nvPicPr>
          <p:cNvPr id="162" name="Google Shape;162;p25" title="Why Med SAM.mp3">
            <a:hlinkClick r:id="rId4"/>
          </p:cNvPr>
          <p:cNvPicPr preferRelativeResize="0"/>
          <p:nvPr/>
        </p:nvPicPr>
        <p:blipFill>
          <a:blip r:embed="rId5">
            <a:alphaModFix/>
          </a:blip>
          <a:stretch>
            <a:fillRect/>
          </a:stretch>
        </p:blipFill>
        <p:spPr>
          <a:xfrm>
            <a:off x="80800" y="91663"/>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3575" y="9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Results I: Tool Segmentation Using Med SAM</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168" name="Google Shape;168;p26"/>
          <p:cNvPicPr preferRelativeResize="0"/>
          <p:nvPr/>
        </p:nvPicPr>
        <p:blipFill>
          <a:blip r:embed="rId3">
            <a:alphaModFix/>
          </a:blip>
          <a:stretch>
            <a:fillRect/>
          </a:stretch>
        </p:blipFill>
        <p:spPr>
          <a:xfrm>
            <a:off x="1728575" y="862224"/>
            <a:ext cx="2030950" cy="1624750"/>
          </a:xfrm>
          <a:prstGeom prst="rect">
            <a:avLst/>
          </a:prstGeom>
          <a:noFill/>
          <a:ln>
            <a:noFill/>
          </a:ln>
        </p:spPr>
      </p:pic>
      <p:pic>
        <p:nvPicPr>
          <p:cNvPr id="169" name="Google Shape;169;p26"/>
          <p:cNvPicPr preferRelativeResize="0"/>
          <p:nvPr/>
        </p:nvPicPr>
        <p:blipFill>
          <a:blip r:embed="rId4">
            <a:alphaModFix/>
          </a:blip>
          <a:stretch>
            <a:fillRect/>
          </a:stretch>
        </p:blipFill>
        <p:spPr>
          <a:xfrm>
            <a:off x="5654550" y="669525"/>
            <a:ext cx="2122175" cy="2010151"/>
          </a:xfrm>
          <a:prstGeom prst="rect">
            <a:avLst/>
          </a:prstGeom>
          <a:noFill/>
          <a:ln>
            <a:noFill/>
          </a:ln>
        </p:spPr>
      </p:pic>
      <p:pic>
        <p:nvPicPr>
          <p:cNvPr id="170" name="Google Shape;170;p26"/>
          <p:cNvPicPr preferRelativeResize="0"/>
          <p:nvPr/>
        </p:nvPicPr>
        <p:blipFill>
          <a:blip r:embed="rId5">
            <a:alphaModFix/>
          </a:blip>
          <a:stretch>
            <a:fillRect/>
          </a:stretch>
        </p:blipFill>
        <p:spPr>
          <a:xfrm>
            <a:off x="5782875" y="3022074"/>
            <a:ext cx="1865537" cy="1911177"/>
          </a:xfrm>
          <a:prstGeom prst="rect">
            <a:avLst/>
          </a:prstGeom>
          <a:noFill/>
          <a:ln>
            <a:noFill/>
          </a:ln>
        </p:spPr>
      </p:pic>
      <p:pic>
        <p:nvPicPr>
          <p:cNvPr id="171" name="Google Shape;171;p26"/>
          <p:cNvPicPr preferRelativeResize="0"/>
          <p:nvPr/>
        </p:nvPicPr>
        <p:blipFill>
          <a:blip r:embed="rId6">
            <a:alphaModFix/>
          </a:blip>
          <a:stretch>
            <a:fillRect/>
          </a:stretch>
        </p:blipFill>
        <p:spPr>
          <a:xfrm>
            <a:off x="1487713" y="3022075"/>
            <a:ext cx="2512682" cy="2010150"/>
          </a:xfrm>
          <a:prstGeom prst="rect">
            <a:avLst/>
          </a:prstGeom>
          <a:noFill/>
          <a:ln>
            <a:noFill/>
          </a:ln>
        </p:spPr>
      </p:pic>
      <p:cxnSp>
        <p:nvCxnSpPr>
          <p:cNvPr id="172" name="Google Shape;172;p26"/>
          <p:cNvCxnSpPr/>
          <p:nvPr/>
        </p:nvCxnSpPr>
        <p:spPr>
          <a:xfrm>
            <a:off x="4009525" y="1762925"/>
            <a:ext cx="1440600" cy="0"/>
          </a:xfrm>
          <a:prstGeom prst="straightConnector1">
            <a:avLst/>
          </a:prstGeom>
          <a:noFill/>
          <a:ln cap="flat" cmpd="sng" w="38100">
            <a:solidFill>
              <a:srgbClr val="FF0000"/>
            </a:solidFill>
            <a:prstDash val="solid"/>
            <a:round/>
            <a:headEnd len="med" w="med" type="none"/>
            <a:tailEnd len="med" w="med" type="triangle"/>
          </a:ln>
        </p:spPr>
      </p:cxnSp>
      <p:cxnSp>
        <p:nvCxnSpPr>
          <p:cNvPr id="173" name="Google Shape;173;p26"/>
          <p:cNvCxnSpPr/>
          <p:nvPr/>
        </p:nvCxnSpPr>
        <p:spPr>
          <a:xfrm>
            <a:off x="4171338" y="3977663"/>
            <a:ext cx="1440600" cy="0"/>
          </a:xfrm>
          <a:prstGeom prst="straightConnector1">
            <a:avLst/>
          </a:prstGeom>
          <a:noFill/>
          <a:ln cap="flat" cmpd="sng" w="38100">
            <a:solidFill>
              <a:srgbClr val="FF0000"/>
            </a:solidFill>
            <a:prstDash val="solid"/>
            <a:round/>
            <a:headEnd len="med" w="med" type="none"/>
            <a:tailEnd len="med" w="med" type="triangle"/>
          </a:ln>
        </p:spPr>
      </p:cxnSp>
      <p:pic>
        <p:nvPicPr>
          <p:cNvPr id="174" name="Google Shape;174;p26" title="Results 1.mp3">
            <a:hlinkClick r:id="rId7"/>
          </p:cNvPr>
          <p:cNvPicPr preferRelativeResize="0"/>
          <p:nvPr/>
        </p:nvPicPr>
        <p:blipFill>
          <a:blip r:embed="rId8">
            <a:alphaModFix/>
          </a:blip>
          <a:stretch>
            <a:fillRect/>
          </a:stretch>
        </p:blipFill>
        <p:spPr>
          <a:xfrm>
            <a:off x="98369" y="457502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What is U-Net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U-Net is a CNN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It segments images by classifying pixels</a:t>
            </a:r>
            <a:endParaRPr>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181" name="Google Shape;181;p27"/>
          <p:cNvPicPr preferRelativeResize="0"/>
          <p:nvPr/>
        </p:nvPicPr>
        <p:blipFill>
          <a:blip r:embed="rId3">
            <a:alphaModFix/>
          </a:blip>
          <a:stretch>
            <a:fillRect/>
          </a:stretch>
        </p:blipFill>
        <p:spPr>
          <a:xfrm>
            <a:off x="3386875" y="2283351"/>
            <a:ext cx="4695699" cy="2639650"/>
          </a:xfrm>
          <a:prstGeom prst="rect">
            <a:avLst/>
          </a:prstGeom>
          <a:noFill/>
          <a:ln>
            <a:noFill/>
          </a:ln>
        </p:spPr>
      </p:pic>
      <p:pic>
        <p:nvPicPr>
          <p:cNvPr id="182" name="Google Shape;182;p27" title="JRslide15.mp3">
            <a:hlinkClick r:id="rId4"/>
          </p:cNvPr>
          <p:cNvPicPr preferRelativeResize="0"/>
          <p:nvPr/>
        </p:nvPicPr>
        <p:blipFill>
          <a:blip r:embed="rId5">
            <a:alphaModFix/>
          </a:blip>
          <a:stretch>
            <a:fillRect/>
          </a:stretch>
        </p:blipFill>
        <p:spPr>
          <a:xfrm>
            <a:off x="152400" y="4471416"/>
            <a:ext cx="521208" cy="5212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U-Net Architecture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88" name="Google Shape;18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U-Net is a CNN Made up of:</a:t>
            </a:r>
            <a:endParaRPr>
              <a:latin typeface="Georgia"/>
              <a:ea typeface="Georgia"/>
              <a:cs typeface="Georgia"/>
              <a:sym typeface="Georgia"/>
            </a:endParaRPr>
          </a:p>
          <a:p>
            <a:pPr indent="-342900" lvl="0" marL="457200" rtl="0" algn="l">
              <a:spcBef>
                <a:spcPts val="1200"/>
              </a:spcBef>
              <a:spcAft>
                <a:spcPts val="0"/>
              </a:spcAft>
              <a:buSzPts val="1800"/>
              <a:buFont typeface="Georgia"/>
              <a:buAutoNum type="arabicPeriod"/>
            </a:pPr>
            <a:r>
              <a:rPr lang="en">
                <a:latin typeface="Georgia"/>
                <a:ea typeface="Georgia"/>
                <a:cs typeface="Georgia"/>
                <a:sym typeface="Georgia"/>
              </a:rPr>
              <a:t>Encoder</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Bottleneck</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Decoder</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Output Layer</a:t>
            </a:r>
            <a:endParaRPr>
              <a:latin typeface="Georgia"/>
              <a:ea typeface="Georgia"/>
              <a:cs typeface="Georgia"/>
              <a:sym typeface="Georgia"/>
            </a:endParaRPr>
          </a:p>
        </p:txBody>
      </p:sp>
      <p:pic>
        <p:nvPicPr>
          <p:cNvPr descr="U-Net: Convolutional Networks for Biomedical Image Segmentation" id="189" name="Google Shape;189;p28"/>
          <p:cNvPicPr preferRelativeResize="0"/>
          <p:nvPr/>
        </p:nvPicPr>
        <p:blipFill>
          <a:blip r:embed="rId3">
            <a:alphaModFix/>
          </a:blip>
          <a:stretch>
            <a:fillRect/>
          </a:stretch>
        </p:blipFill>
        <p:spPr>
          <a:xfrm>
            <a:off x="4783450" y="1693863"/>
            <a:ext cx="3507271" cy="2333625"/>
          </a:xfrm>
          <a:prstGeom prst="rect">
            <a:avLst/>
          </a:prstGeom>
          <a:noFill/>
          <a:ln>
            <a:noFill/>
          </a:ln>
        </p:spPr>
      </p:pic>
      <p:pic>
        <p:nvPicPr>
          <p:cNvPr id="190" name="Google Shape;190;p28" title="Recording1.mp3">
            <a:hlinkClick r:id="rId4"/>
          </p:cNvPr>
          <p:cNvPicPr preferRelativeResize="0"/>
          <p:nvPr/>
        </p:nvPicPr>
        <p:blipFill>
          <a:blip r:embed="rId5">
            <a:alphaModFix/>
          </a:blip>
          <a:stretch>
            <a:fillRect/>
          </a:stretch>
        </p:blipFill>
        <p:spPr>
          <a:xfrm>
            <a:off x="152400" y="4462275"/>
            <a:ext cx="528825" cy="528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Why we chose U-Net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96" name="Google Shape;19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It is meant for segmentation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U-Net is very applicable in Biomedical Settings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Computationally efficient</a:t>
            </a:r>
            <a:endParaRPr>
              <a:latin typeface="Georgia"/>
              <a:ea typeface="Georgia"/>
              <a:cs typeface="Georgia"/>
              <a:sym typeface="Georgia"/>
            </a:endParaRPr>
          </a:p>
        </p:txBody>
      </p:sp>
      <p:pic>
        <p:nvPicPr>
          <p:cNvPr descr="Question Mark Clipart Images - Free ..." id="197" name="Google Shape;197;p29"/>
          <p:cNvPicPr preferRelativeResize="0"/>
          <p:nvPr/>
        </p:nvPicPr>
        <p:blipFill>
          <a:blip r:embed="rId3">
            <a:alphaModFix/>
          </a:blip>
          <a:stretch>
            <a:fillRect/>
          </a:stretch>
        </p:blipFill>
        <p:spPr>
          <a:xfrm>
            <a:off x="4829325" y="2061325"/>
            <a:ext cx="3385150" cy="2710825"/>
          </a:xfrm>
          <a:prstGeom prst="rect">
            <a:avLst/>
          </a:prstGeom>
          <a:noFill/>
          <a:ln>
            <a:noFill/>
          </a:ln>
        </p:spPr>
      </p:pic>
      <p:pic>
        <p:nvPicPr>
          <p:cNvPr id="198" name="Google Shape;198;p29" title="Recording2.mp3">
            <a:hlinkClick r:id="rId4"/>
          </p:cNvPr>
          <p:cNvPicPr preferRelativeResize="0"/>
          <p:nvPr/>
        </p:nvPicPr>
        <p:blipFill>
          <a:blip r:embed="rId5">
            <a:alphaModFix/>
          </a:blip>
          <a:stretch>
            <a:fillRect/>
          </a:stretch>
        </p:blipFill>
        <p:spPr>
          <a:xfrm>
            <a:off x="152400" y="4475075"/>
            <a:ext cx="516025" cy="51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Results II: U-Net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04" name="Google Shape;20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The finished U-Net code with results was only on one device which </a:t>
            </a:r>
            <a:r>
              <a:rPr lang="en">
                <a:latin typeface="Georgia"/>
                <a:ea typeface="Georgia"/>
                <a:cs typeface="Georgia"/>
                <a:sym typeface="Georgia"/>
              </a:rPr>
              <a:t>stopped</a:t>
            </a:r>
            <a:r>
              <a:rPr lang="en">
                <a:latin typeface="Georgia"/>
                <a:ea typeface="Georgia"/>
                <a:cs typeface="Georgia"/>
                <a:sym typeface="Georgia"/>
              </a:rPr>
              <a:t> working earlier today when we were finishing the slide-show. If we can’t get it to work soon, we will take it to Canada Computers and Electric to repair the device and retrieve the results.</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Results</a:t>
            </a:r>
            <a:r>
              <a:rPr lang="en">
                <a:latin typeface="Georgia"/>
                <a:ea typeface="Georgia"/>
                <a:cs typeface="Georgia"/>
                <a:sym typeface="Georgia"/>
              </a:rPr>
              <a:t> will be delivered ASAP.</a:t>
            </a:r>
            <a:endParaRPr>
              <a:latin typeface="Georgia"/>
              <a:ea typeface="Georgia"/>
              <a:cs typeface="Georgia"/>
              <a:sym typeface="Georgia"/>
            </a:endParaRPr>
          </a:p>
        </p:txBody>
      </p:sp>
      <p:pic>
        <p:nvPicPr>
          <p:cNvPr descr="Technical Difficulties… – Casey Carlisle" id="205" name="Google Shape;205;p30"/>
          <p:cNvPicPr preferRelativeResize="0"/>
          <p:nvPr/>
        </p:nvPicPr>
        <p:blipFill>
          <a:blip r:embed="rId3">
            <a:alphaModFix/>
          </a:blip>
          <a:stretch>
            <a:fillRect/>
          </a:stretch>
        </p:blipFill>
        <p:spPr>
          <a:xfrm>
            <a:off x="4761900" y="2571750"/>
            <a:ext cx="3926500" cy="2198850"/>
          </a:xfrm>
          <a:prstGeom prst="rect">
            <a:avLst/>
          </a:prstGeom>
          <a:noFill/>
          <a:ln>
            <a:noFill/>
          </a:ln>
        </p:spPr>
      </p:pic>
      <p:pic>
        <p:nvPicPr>
          <p:cNvPr id="206" name="Google Shape;206;p30" title="Record (online-voice-recorder.com).mp3">
            <a:hlinkClick r:id="rId4"/>
          </p:cNvPr>
          <p:cNvPicPr preferRelativeResize="0"/>
          <p:nvPr/>
        </p:nvPicPr>
        <p:blipFill>
          <a:blip r:embed="rId5">
            <a:alphaModFix/>
          </a:blip>
          <a:stretch>
            <a:fillRect/>
          </a:stretch>
        </p:blipFill>
        <p:spPr>
          <a:xfrm>
            <a:off x="152400" y="4471416"/>
            <a:ext cx="521208" cy="5212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Future Directions</a:t>
            </a:r>
            <a:endParaRPr>
              <a:latin typeface="Playfair Display"/>
              <a:ea typeface="Playfair Display"/>
              <a:cs typeface="Playfair Display"/>
              <a:sym typeface="Playfair Display"/>
            </a:endParaRPr>
          </a:p>
        </p:txBody>
      </p:sp>
      <p:sp>
        <p:nvSpPr>
          <p:cNvPr id="212" name="Google Shape;212;p31"/>
          <p:cNvSpPr txBox="1"/>
          <p:nvPr>
            <p:ph idx="1" type="body"/>
          </p:nvPr>
        </p:nvSpPr>
        <p:spPr>
          <a:xfrm>
            <a:off x="311700" y="1152475"/>
            <a:ext cx="430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Our Next Steps for the Project:</a:t>
            </a:r>
            <a:endParaRPr>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Fixing UNet Results technical issue before final submission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Getting a mask on the surgical tool </a:t>
            </a:r>
            <a:r>
              <a:rPr lang="en">
                <a:latin typeface="Georgia"/>
                <a:ea typeface="Georgia"/>
                <a:cs typeface="Georgia"/>
                <a:sym typeface="Georgia"/>
              </a:rPr>
              <a:t>itself</a:t>
            </a:r>
            <a:r>
              <a:rPr lang="en">
                <a:latin typeface="Georgia"/>
                <a:ea typeface="Georgia"/>
                <a:cs typeface="Georgia"/>
                <a:sym typeface="Georgia"/>
              </a:rPr>
              <a:t> with Med SAM</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Getting numerical results to accompany out final results for the final report</a:t>
            </a:r>
            <a:endParaRPr>
              <a:latin typeface="Georgia"/>
              <a:ea typeface="Georgia"/>
              <a:cs typeface="Georgia"/>
              <a:sym typeface="Georgia"/>
            </a:endParaRPr>
          </a:p>
        </p:txBody>
      </p:sp>
      <p:pic>
        <p:nvPicPr>
          <p:cNvPr descr="2017 Robotic Instrument Segmentation ..." id="213" name="Google Shape;213;p31"/>
          <p:cNvPicPr preferRelativeResize="0"/>
          <p:nvPr/>
        </p:nvPicPr>
        <p:blipFill>
          <a:blip r:embed="rId3">
            <a:alphaModFix/>
          </a:blip>
          <a:stretch>
            <a:fillRect/>
          </a:stretch>
        </p:blipFill>
        <p:spPr>
          <a:xfrm>
            <a:off x="5547450" y="1579848"/>
            <a:ext cx="2864325" cy="1983800"/>
          </a:xfrm>
          <a:prstGeom prst="rect">
            <a:avLst/>
          </a:prstGeom>
          <a:noFill/>
          <a:ln>
            <a:noFill/>
          </a:ln>
        </p:spPr>
      </p:pic>
      <p:pic>
        <p:nvPicPr>
          <p:cNvPr id="214" name="Google Shape;214;p31" title="Future work.mp3">
            <a:hlinkClick r:id="rId4"/>
          </p:cNvPr>
          <p:cNvPicPr preferRelativeResize="0"/>
          <p:nvPr/>
        </p:nvPicPr>
        <p:blipFill>
          <a:blip r:embed="rId5">
            <a:alphaModFix/>
          </a:blip>
          <a:stretch>
            <a:fillRect/>
          </a:stretch>
        </p:blipFill>
        <p:spPr>
          <a:xfrm>
            <a:off x="202925" y="4494423"/>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906475" y="1339500"/>
            <a:ext cx="7489200" cy="2464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solidFill>
                  <a:schemeClr val="lt1"/>
                </a:solidFill>
                <a:latin typeface="Georgia"/>
                <a:ea typeface="Georgia"/>
                <a:cs typeface="Georgia"/>
                <a:sym typeface="Georgia"/>
              </a:rPr>
              <a:t>Slides Contain Surgical Images Ahead</a:t>
            </a:r>
            <a:endParaRPr sz="5200">
              <a:solidFill>
                <a:schemeClr val="lt1"/>
              </a:solidFill>
              <a:latin typeface="Georgia"/>
              <a:ea typeface="Georgia"/>
              <a:cs typeface="Georgia"/>
              <a:sym typeface="Georgia"/>
            </a:endParaRPr>
          </a:p>
          <a:p>
            <a:pPr indent="0" lvl="0" marL="0" rtl="0" algn="ctr">
              <a:spcBef>
                <a:spcPts val="0"/>
              </a:spcBef>
              <a:spcAft>
                <a:spcPts val="0"/>
              </a:spcAft>
              <a:buNone/>
            </a:pPr>
            <a:r>
              <a:t/>
            </a:r>
            <a:endParaRPr/>
          </a:p>
        </p:txBody>
      </p:sp>
      <p:cxnSp>
        <p:nvCxnSpPr>
          <p:cNvPr id="64" name="Google Shape;64;p14"/>
          <p:cNvCxnSpPr/>
          <p:nvPr/>
        </p:nvCxnSpPr>
        <p:spPr>
          <a:xfrm>
            <a:off x="933200" y="1211650"/>
            <a:ext cx="7465200" cy="12000"/>
          </a:xfrm>
          <a:prstGeom prst="straightConnector1">
            <a:avLst/>
          </a:prstGeom>
          <a:noFill/>
          <a:ln cap="flat" cmpd="sng" w="9525">
            <a:solidFill>
              <a:srgbClr val="FF0000"/>
            </a:solidFill>
            <a:prstDash val="solid"/>
            <a:round/>
            <a:headEnd len="med" w="med" type="none"/>
            <a:tailEnd len="med" w="med" type="none"/>
          </a:ln>
        </p:spPr>
      </p:cxnSp>
      <p:cxnSp>
        <p:nvCxnSpPr>
          <p:cNvPr id="65" name="Google Shape;65;p14"/>
          <p:cNvCxnSpPr/>
          <p:nvPr/>
        </p:nvCxnSpPr>
        <p:spPr>
          <a:xfrm>
            <a:off x="839400" y="3919850"/>
            <a:ext cx="7465200" cy="12000"/>
          </a:xfrm>
          <a:prstGeom prst="straightConnector1">
            <a:avLst/>
          </a:prstGeom>
          <a:noFill/>
          <a:ln cap="flat" cmpd="sng" w="9525">
            <a:solidFill>
              <a:srgbClr val="FF0000"/>
            </a:solidFill>
            <a:prstDash val="solid"/>
            <a:round/>
            <a:headEnd len="med" w="med" type="none"/>
            <a:tailEnd len="med" w="med" type="none"/>
          </a:ln>
        </p:spPr>
      </p:cxnSp>
      <p:pic>
        <p:nvPicPr>
          <p:cNvPr id="66" name="Google Shape;66;p14" title="Graphic warning.mp3">
            <a:hlinkClick r:id="rId3"/>
          </p:cNvPr>
          <p:cNvPicPr preferRelativeResize="0"/>
          <p:nvPr/>
        </p:nvPicPr>
        <p:blipFill>
          <a:blip r:embed="rId4">
            <a:alphaModFix/>
          </a:blip>
          <a:stretch>
            <a:fillRect/>
          </a:stretch>
        </p:blipFill>
        <p:spPr>
          <a:xfrm>
            <a:off x="82325" y="89150"/>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Conclusion</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20" name="Google Shape;220;p32"/>
          <p:cNvSpPr txBox="1"/>
          <p:nvPr>
            <p:ph idx="1" type="body"/>
          </p:nvPr>
        </p:nvSpPr>
        <p:spPr>
          <a:xfrm>
            <a:off x="311700" y="1152475"/>
            <a:ext cx="3705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We found that Med-SAM was efficient and effective in segmentation of the DavinCi surgical tools in relation to organic tissue </a:t>
            </a:r>
            <a:endParaRPr>
              <a:latin typeface="Georgia"/>
              <a:ea typeface="Georgia"/>
              <a:cs typeface="Georgia"/>
              <a:sym typeface="Georgia"/>
            </a:endParaRPr>
          </a:p>
        </p:txBody>
      </p:sp>
      <p:pic>
        <p:nvPicPr>
          <p:cNvPr id="221" name="Google Shape;221;p32" title="Conclusion.mp3">
            <a:hlinkClick r:id="rId3"/>
          </p:cNvPr>
          <p:cNvPicPr preferRelativeResize="0"/>
          <p:nvPr/>
        </p:nvPicPr>
        <p:blipFill>
          <a:blip r:embed="rId4">
            <a:alphaModFix/>
          </a:blip>
          <a:stretch>
            <a:fillRect/>
          </a:stretch>
        </p:blipFill>
        <p:spPr>
          <a:xfrm>
            <a:off x="59900" y="4606125"/>
            <a:ext cx="457200" cy="457200"/>
          </a:xfrm>
          <a:prstGeom prst="rect">
            <a:avLst/>
          </a:prstGeom>
          <a:noFill/>
          <a:ln>
            <a:noFill/>
          </a:ln>
        </p:spPr>
      </p:pic>
      <p:pic>
        <p:nvPicPr>
          <p:cNvPr descr="surgical tool segmentation ..." id="222" name="Google Shape;222;p32"/>
          <p:cNvPicPr preferRelativeResize="0"/>
          <p:nvPr/>
        </p:nvPicPr>
        <p:blipFill>
          <a:blip r:embed="rId5">
            <a:alphaModFix/>
          </a:blip>
          <a:stretch>
            <a:fillRect/>
          </a:stretch>
        </p:blipFill>
        <p:spPr>
          <a:xfrm>
            <a:off x="6118975" y="738072"/>
            <a:ext cx="2480750" cy="1968850"/>
          </a:xfrm>
          <a:prstGeom prst="rect">
            <a:avLst/>
          </a:prstGeom>
          <a:noFill/>
          <a:ln>
            <a:noFill/>
          </a:ln>
        </p:spPr>
      </p:pic>
      <p:pic>
        <p:nvPicPr>
          <p:cNvPr descr="Top 5 AI tools for fast surgical video ..." id="223" name="Google Shape;223;p32"/>
          <p:cNvPicPr preferRelativeResize="0"/>
          <p:nvPr/>
        </p:nvPicPr>
        <p:blipFill>
          <a:blip r:embed="rId6">
            <a:alphaModFix/>
          </a:blip>
          <a:stretch>
            <a:fillRect/>
          </a:stretch>
        </p:blipFill>
        <p:spPr>
          <a:xfrm>
            <a:off x="5763913" y="3177375"/>
            <a:ext cx="3190875" cy="142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Motivation</a:t>
            </a:r>
            <a:endParaRPr>
              <a:latin typeface="Playfair Display"/>
              <a:ea typeface="Playfair Display"/>
              <a:cs typeface="Playfair Display"/>
              <a:sym typeface="Playfair Display"/>
            </a:endParaRPr>
          </a:p>
        </p:txBody>
      </p:sp>
      <p:sp>
        <p:nvSpPr>
          <p:cNvPr id="72" name="Google Shape;72;p15"/>
          <p:cNvSpPr txBox="1"/>
          <p:nvPr>
            <p:ph idx="1" type="body"/>
          </p:nvPr>
        </p:nvSpPr>
        <p:spPr>
          <a:xfrm>
            <a:off x="311700" y="1152475"/>
            <a:ext cx="471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Image segmentation in the medical field</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Use Cases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Diagnosis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Disease Monitoring</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Tumour Detection/ and Monitoring</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Tissue identification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Anomaly and </a:t>
            </a:r>
            <a:r>
              <a:rPr lang="en">
                <a:latin typeface="Georgia"/>
                <a:ea typeface="Georgia"/>
                <a:cs typeface="Georgia"/>
                <a:sym typeface="Georgia"/>
              </a:rPr>
              <a:t>Artifact</a:t>
            </a:r>
            <a:r>
              <a:rPr lang="en">
                <a:latin typeface="Georgia"/>
                <a:ea typeface="Georgia"/>
                <a:cs typeface="Georgia"/>
                <a:sym typeface="Georgia"/>
              </a:rPr>
              <a:t> Detection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Pathological Cancer Screening</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Cell Growth Tracking</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Etc….</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Impact</a:t>
            </a:r>
            <a:endParaRPr>
              <a:latin typeface="Georgia"/>
              <a:ea typeface="Georgia"/>
              <a:cs typeface="Georgia"/>
              <a:sym typeface="Georgia"/>
            </a:endParaRPr>
          </a:p>
        </p:txBody>
      </p:sp>
      <p:pic>
        <p:nvPicPr>
          <p:cNvPr descr="Segment anything in medical images ..." id="73" name="Google Shape;73;p15"/>
          <p:cNvPicPr preferRelativeResize="0"/>
          <p:nvPr/>
        </p:nvPicPr>
        <p:blipFill>
          <a:blip r:embed="rId3">
            <a:alphaModFix/>
          </a:blip>
          <a:stretch>
            <a:fillRect/>
          </a:stretch>
        </p:blipFill>
        <p:spPr>
          <a:xfrm>
            <a:off x="5381375" y="1253988"/>
            <a:ext cx="3610125" cy="2635525"/>
          </a:xfrm>
          <a:prstGeom prst="rect">
            <a:avLst/>
          </a:prstGeom>
          <a:noFill/>
          <a:ln>
            <a:noFill/>
          </a:ln>
        </p:spPr>
      </p:pic>
      <p:pic>
        <p:nvPicPr>
          <p:cNvPr id="74" name="Google Shape;74;p15" title="Motivation Slide.mp3">
            <a:hlinkClick r:id="rId4"/>
          </p:cNvPr>
          <p:cNvPicPr preferRelativeResize="0"/>
          <p:nvPr/>
        </p:nvPicPr>
        <p:blipFill>
          <a:blip r:embed="rId5">
            <a:alphaModFix/>
          </a:blip>
          <a:stretch>
            <a:fillRect/>
          </a:stretch>
        </p:blipFill>
        <p:spPr>
          <a:xfrm>
            <a:off x="103850" y="81150"/>
            <a:ext cx="363875" cy="36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Project Description</a:t>
            </a:r>
            <a:endParaRPr>
              <a:latin typeface="Playfair Display"/>
              <a:ea typeface="Playfair Display"/>
              <a:cs typeface="Playfair Display"/>
              <a:sym typeface="Playfair Display"/>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Surgical tool segmentation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Med SAM &amp; UNet comparative analysis</a:t>
            </a:r>
            <a:endParaRPr>
              <a:latin typeface="Georgia"/>
              <a:ea typeface="Georgia"/>
              <a:cs typeface="Georgia"/>
              <a:sym typeface="Georgia"/>
            </a:endParaRPr>
          </a:p>
        </p:txBody>
      </p:sp>
      <p:pic>
        <p:nvPicPr>
          <p:cNvPr id="81" name="Google Shape;81;p16"/>
          <p:cNvPicPr preferRelativeResize="0"/>
          <p:nvPr/>
        </p:nvPicPr>
        <p:blipFill>
          <a:blip r:embed="rId3">
            <a:alphaModFix/>
          </a:blip>
          <a:stretch>
            <a:fillRect/>
          </a:stretch>
        </p:blipFill>
        <p:spPr>
          <a:xfrm>
            <a:off x="5625051" y="1250000"/>
            <a:ext cx="3207239" cy="3416401"/>
          </a:xfrm>
          <a:prstGeom prst="rect">
            <a:avLst/>
          </a:prstGeom>
          <a:noFill/>
          <a:ln>
            <a:noFill/>
          </a:ln>
        </p:spPr>
      </p:pic>
      <p:pic>
        <p:nvPicPr>
          <p:cNvPr id="82" name="Google Shape;82;p16"/>
          <p:cNvPicPr preferRelativeResize="0"/>
          <p:nvPr/>
        </p:nvPicPr>
        <p:blipFill rotWithShape="1">
          <a:blip r:embed="rId4">
            <a:alphaModFix/>
          </a:blip>
          <a:srcRect b="10281" l="0" r="0" t="0"/>
          <a:stretch/>
        </p:blipFill>
        <p:spPr>
          <a:xfrm>
            <a:off x="202000" y="2365325"/>
            <a:ext cx="3070150" cy="2203551"/>
          </a:xfrm>
          <a:prstGeom prst="rect">
            <a:avLst/>
          </a:prstGeom>
          <a:noFill/>
          <a:ln>
            <a:noFill/>
          </a:ln>
        </p:spPr>
      </p:pic>
      <p:cxnSp>
        <p:nvCxnSpPr>
          <p:cNvPr id="83" name="Google Shape;83;p16"/>
          <p:cNvCxnSpPr/>
          <p:nvPr/>
        </p:nvCxnSpPr>
        <p:spPr>
          <a:xfrm>
            <a:off x="3698850" y="3398750"/>
            <a:ext cx="1426500" cy="0"/>
          </a:xfrm>
          <a:prstGeom prst="straightConnector1">
            <a:avLst/>
          </a:prstGeom>
          <a:noFill/>
          <a:ln cap="flat" cmpd="sng" w="76200">
            <a:solidFill>
              <a:srgbClr val="FF0000"/>
            </a:solidFill>
            <a:prstDash val="solid"/>
            <a:round/>
            <a:headEnd len="med" w="med" type="none"/>
            <a:tailEnd len="med" w="med" type="triangle"/>
          </a:ln>
        </p:spPr>
      </p:cxnSp>
      <p:pic>
        <p:nvPicPr>
          <p:cNvPr id="84" name="Google Shape;84;p16" title="Project Description.mp3">
            <a:hlinkClick r:id="rId5"/>
          </p:cNvPr>
          <p:cNvPicPr preferRelativeResize="0"/>
          <p:nvPr/>
        </p:nvPicPr>
        <p:blipFill>
          <a:blip r:embed="rId6">
            <a:alphaModFix/>
          </a:blip>
          <a:stretch>
            <a:fillRect/>
          </a:stretch>
        </p:blipFill>
        <p:spPr>
          <a:xfrm>
            <a:off x="114650" y="86550"/>
            <a:ext cx="358475" cy="35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Specific Problem Reviewed</a:t>
            </a:r>
            <a:endParaRPr>
              <a:latin typeface="Playfair Display"/>
              <a:ea typeface="Playfair Display"/>
              <a:cs typeface="Playfair Display"/>
              <a:sym typeface="Playfair Display"/>
            </a:endParaRPr>
          </a:p>
        </p:txBody>
      </p:sp>
      <p:sp>
        <p:nvSpPr>
          <p:cNvPr id="90" name="Google Shape;90;p17"/>
          <p:cNvSpPr txBox="1"/>
          <p:nvPr>
            <p:ph idx="1" type="body"/>
          </p:nvPr>
        </p:nvSpPr>
        <p:spPr>
          <a:xfrm>
            <a:off x="311700" y="1152475"/>
            <a:ext cx="446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A specific problem the team </a:t>
            </a:r>
            <a:r>
              <a:rPr lang="en">
                <a:latin typeface="Georgia"/>
                <a:ea typeface="Georgia"/>
                <a:cs typeface="Georgia"/>
                <a:sym typeface="Georgia"/>
              </a:rPr>
              <a:t>reviewed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Using the same dataset, researchers developed a model for the scene segmentation of the DaVinci surgical procedures using both real image data, and 3D simulation data at MICCAI 2022</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latin typeface="Georgia"/>
                <a:ea typeface="Georgia"/>
                <a:cs typeface="Georgia"/>
                <a:sym typeface="Georgia"/>
              </a:rPr>
              <a:t>Their goal included accurate surgical scene 3D renditions</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latin typeface="Georgia"/>
                <a:ea typeface="Georgia"/>
                <a:cs typeface="Georgia"/>
                <a:sym typeface="Georgia"/>
              </a:rPr>
              <a:t>They then published this dataset on Kaggle for public use</a:t>
            </a:r>
            <a:endParaRPr>
              <a:latin typeface="Georgia"/>
              <a:ea typeface="Georgia"/>
              <a:cs typeface="Georgia"/>
              <a:sym typeface="Georgia"/>
            </a:endParaRPr>
          </a:p>
        </p:txBody>
      </p:sp>
      <p:pic>
        <p:nvPicPr>
          <p:cNvPr id="91" name="Google Shape;91;p17"/>
          <p:cNvPicPr preferRelativeResize="0"/>
          <p:nvPr/>
        </p:nvPicPr>
        <p:blipFill>
          <a:blip r:embed="rId3">
            <a:alphaModFix/>
          </a:blip>
          <a:stretch>
            <a:fillRect/>
          </a:stretch>
        </p:blipFill>
        <p:spPr>
          <a:xfrm>
            <a:off x="4910174" y="3508462"/>
            <a:ext cx="1777050" cy="1421663"/>
          </a:xfrm>
          <a:prstGeom prst="rect">
            <a:avLst/>
          </a:prstGeom>
          <a:noFill/>
          <a:ln>
            <a:noFill/>
          </a:ln>
        </p:spPr>
      </p:pic>
      <p:pic>
        <p:nvPicPr>
          <p:cNvPr id="92" name="Google Shape;92;p17"/>
          <p:cNvPicPr preferRelativeResize="0"/>
          <p:nvPr/>
        </p:nvPicPr>
        <p:blipFill>
          <a:blip r:embed="rId4">
            <a:alphaModFix/>
          </a:blip>
          <a:stretch>
            <a:fillRect/>
          </a:stretch>
        </p:blipFill>
        <p:spPr>
          <a:xfrm>
            <a:off x="7128398" y="3508462"/>
            <a:ext cx="1777050" cy="1421650"/>
          </a:xfrm>
          <a:prstGeom prst="rect">
            <a:avLst/>
          </a:prstGeom>
          <a:noFill/>
          <a:ln>
            <a:noFill/>
          </a:ln>
        </p:spPr>
      </p:pic>
      <p:pic>
        <p:nvPicPr>
          <p:cNvPr id="93" name="Google Shape;93;p17"/>
          <p:cNvPicPr preferRelativeResize="0"/>
          <p:nvPr/>
        </p:nvPicPr>
        <p:blipFill>
          <a:blip r:embed="rId5">
            <a:alphaModFix/>
          </a:blip>
          <a:stretch>
            <a:fillRect/>
          </a:stretch>
        </p:blipFill>
        <p:spPr>
          <a:xfrm>
            <a:off x="5647425" y="212873"/>
            <a:ext cx="2622499" cy="2097992"/>
          </a:xfrm>
          <a:prstGeom prst="rect">
            <a:avLst/>
          </a:prstGeom>
          <a:noFill/>
          <a:ln>
            <a:noFill/>
          </a:ln>
        </p:spPr>
      </p:pic>
      <p:cxnSp>
        <p:nvCxnSpPr>
          <p:cNvPr id="94" name="Google Shape;94;p17"/>
          <p:cNvCxnSpPr/>
          <p:nvPr/>
        </p:nvCxnSpPr>
        <p:spPr>
          <a:xfrm>
            <a:off x="6954475" y="2496250"/>
            <a:ext cx="8400" cy="1012200"/>
          </a:xfrm>
          <a:prstGeom prst="straightConnector1">
            <a:avLst/>
          </a:prstGeom>
          <a:noFill/>
          <a:ln cap="flat" cmpd="sng" w="38100">
            <a:solidFill>
              <a:srgbClr val="FF0000"/>
            </a:solidFill>
            <a:prstDash val="solid"/>
            <a:round/>
            <a:headEnd len="med" w="med" type="none"/>
            <a:tailEnd len="med" w="med" type="triangle"/>
          </a:ln>
        </p:spPr>
      </p:cxnSp>
      <p:pic>
        <p:nvPicPr>
          <p:cNvPr id="95" name="Google Shape;95;p17" title="Specific problem reviewed.mp3">
            <a:hlinkClick r:id="rId6"/>
          </p:cNvPr>
          <p:cNvPicPr preferRelativeResize="0"/>
          <p:nvPr/>
        </p:nvPicPr>
        <p:blipFill>
          <a:blip r:embed="rId7">
            <a:alphaModFix/>
          </a:blip>
          <a:stretch>
            <a:fillRect/>
          </a:stretch>
        </p:blipFill>
        <p:spPr>
          <a:xfrm>
            <a:off x="102450" y="70400"/>
            <a:ext cx="441250" cy="44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Reference Study for MED-SAM</a:t>
            </a:r>
            <a:endParaRPr/>
          </a:p>
        </p:txBody>
      </p:sp>
      <p:sp>
        <p:nvSpPr>
          <p:cNvPr id="101" name="Google Shape;101;p18"/>
          <p:cNvSpPr txBox="1"/>
          <p:nvPr>
            <p:ph idx="1" type="body"/>
          </p:nvPr>
        </p:nvSpPr>
        <p:spPr>
          <a:xfrm>
            <a:off x="311700" y="1152475"/>
            <a:ext cx="8383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Georgia"/>
                <a:ea typeface="Georgia"/>
                <a:cs typeface="Georgia"/>
                <a:sym typeface="Georgia"/>
              </a:rPr>
              <a:t>“Segment Anything in Medical Images”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Aimed to use MED-SAM as a general segmentation tool</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Accuracy varies with image clarity</a:t>
            </a:r>
            <a:endParaRPr>
              <a:latin typeface="Georgia"/>
              <a:ea typeface="Georgia"/>
              <a:cs typeface="Georgia"/>
              <a:sym typeface="Georgia"/>
            </a:endParaRPr>
          </a:p>
        </p:txBody>
      </p:sp>
      <p:pic>
        <p:nvPicPr>
          <p:cNvPr id="102" name="Google Shape;102;p18" title="JRslide6.mp3">
            <a:hlinkClick r:id="rId3"/>
          </p:cNvPr>
          <p:cNvPicPr preferRelativeResize="0"/>
          <p:nvPr/>
        </p:nvPicPr>
        <p:blipFill>
          <a:blip r:embed="rId4">
            <a:alphaModFix/>
          </a:blip>
          <a:stretch>
            <a:fillRect/>
          </a:stretch>
        </p:blipFill>
        <p:spPr>
          <a:xfrm>
            <a:off x="152400" y="4473625"/>
            <a:ext cx="521208" cy="517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U-Net Reference Study</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“Medical Image Segmentation Using Automatic Optimized U-Net Architecture Based on Genetic Algorithm"</a:t>
            </a:r>
            <a:endParaRPr>
              <a:latin typeface="Georgia"/>
              <a:ea typeface="Georgia"/>
              <a:cs typeface="Georgia"/>
              <a:sym typeface="Georgia"/>
            </a:endParaRPr>
          </a:p>
          <a:p>
            <a:pPr indent="-342900" lvl="0" marL="914400" rtl="0" algn="l">
              <a:spcBef>
                <a:spcPts val="0"/>
              </a:spcBef>
              <a:spcAft>
                <a:spcPts val="0"/>
              </a:spcAft>
              <a:buSzPts val="1800"/>
              <a:buFont typeface="Georgia"/>
              <a:buChar char="-"/>
            </a:pPr>
            <a:r>
              <a:rPr lang="en" sz="1400">
                <a:latin typeface="Georgia"/>
                <a:ea typeface="Georgia"/>
                <a:cs typeface="Georgia"/>
                <a:sym typeface="Georgia"/>
              </a:rPr>
              <a:t>This study aimed to improve U-Net performance using a genetic algorithm	</a:t>
            </a:r>
            <a:endParaRPr sz="1400">
              <a:latin typeface="Georgia"/>
              <a:ea typeface="Georgia"/>
              <a:cs typeface="Georgia"/>
              <a:sym typeface="Georgia"/>
            </a:endParaRPr>
          </a:p>
        </p:txBody>
      </p:sp>
      <p:pic>
        <p:nvPicPr>
          <p:cNvPr id="109" name="Google Shape;109;p19" title="JRslide7.mp3">
            <a:hlinkClick r:id="rId3"/>
          </p:cNvPr>
          <p:cNvPicPr preferRelativeResize="0"/>
          <p:nvPr/>
        </p:nvPicPr>
        <p:blipFill>
          <a:blip r:embed="rId4">
            <a:alphaModFix/>
          </a:blip>
          <a:stretch>
            <a:fillRect/>
          </a:stretch>
        </p:blipFill>
        <p:spPr>
          <a:xfrm>
            <a:off x="152400" y="4471416"/>
            <a:ext cx="521208" cy="5212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Another U-Net Reference Study	</a:t>
            </a:r>
            <a:endParaRPr>
              <a:latin typeface="Georgia"/>
              <a:ea typeface="Georgia"/>
              <a:cs typeface="Georgia"/>
              <a:sym typeface="Georgia"/>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"Half-UNet: A Simplified U-Net Architecture for Medical Image Segmentation"</a:t>
            </a:r>
            <a:endParaRPr>
              <a:latin typeface="Georgia"/>
              <a:ea typeface="Georgia"/>
              <a:cs typeface="Georgia"/>
              <a:sym typeface="Georgia"/>
            </a:endParaRPr>
          </a:p>
        </p:txBody>
      </p:sp>
      <p:pic>
        <p:nvPicPr>
          <p:cNvPr id="116" name="Google Shape;116;p20" title="JRslide8.mp3">
            <a:hlinkClick r:id="rId3"/>
          </p:cNvPr>
          <p:cNvPicPr preferRelativeResize="0"/>
          <p:nvPr/>
        </p:nvPicPr>
        <p:blipFill>
          <a:blip r:embed="rId4">
            <a:alphaModFix/>
          </a:blip>
          <a:stretch>
            <a:fillRect/>
          </a:stretch>
        </p:blipFill>
        <p:spPr>
          <a:xfrm>
            <a:off x="155448" y="4471416"/>
            <a:ext cx="521208" cy="5212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Similar Datasets</a:t>
            </a:r>
            <a:endParaRPr/>
          </a:p>
          <a:p>
            <a:pPr indent="0" lvl="0" marL="0" rtl="0" algn="l">
              <a:spcBef>
                <a:spcPts val="0"/>
              </a:spcBef>
              <a:spcAft>
                <a:spcPts val="0"/>
              </a:spcAft>
              <a:buNone/>
            </a:pPr>
            <a:r>
              <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Kvasir-SEG Dataset </a:t>
            </a:r>
            <a:r>
              <a:rPr lang="en" sz="1000">
                <a:latin typeface="Georgia"/>
                <a:ea typeface="Georgia"/>
                <a:cs typeface="Georgia"/>
                <a:sym typeface="Georgia"/>
              </a:rPr>
              <a:t>(</a:t>
            </a:r>
            <a:r>
              <a:rPr lang="en" sz="1000" u="sng">
                <a:solidFill>
                  <a:schemeClr val="hlink"/>
                </a:solidFill>
                <a:latin typeface="Georgia"/>
                <a:ea typeface="Georgia"/>
                <a:cs typeface="Georgia"/>
                <a:sym typeface="Georgia"/>
                <a:hlinkClick r:id="rId3"/>
              </a:rPr>
              <a:t>https://www.kaggle.com/datasets/debeshjha1/kvasirseg</a:t>
            </a:r>
            <a:r>
              <a:rPr lang="en" sz="1000">
                <a:latin typeface="Georgia"/>
                <a:ea typeface="Georgia"/>
                <a:cs typeface="Georgia"/>
                <a:sym typeface="Georgia"/>
              </a:rPr>
              <a:t>)</a:t>
            </a:r>
            <a:endParaRPr sz="1000">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TotalSegmentator Dataset </a:t>
            </a:r>
            <a:r>
              <a:rPr lang="en" sz="1000">
                <a:latin typeface="Georgia"/>
                <a:ea typeface="Georgia"/>
                <a:cs typeface="Georgia"/>
                <a:sym typeface="Georgia"/>
              </a:rPr>
              <a:t>(</a:t>
            </a:r>
            <a:r>
              <a:rPr lang="en" sz="1000" u="sng">
                <a:solidFill>
                  <a:schemeClr val="hlink"/>
                </a:solidFill>
                <a:latin typeface="Georgia"/>
                <a:ea typeface="Georgia"/>
                <a:cs typeface="Georgia"/>
                <a:sym typeface="Georgia"/>
                <a:hlinkClick r:id="rId4"/>
              </a:rPr>
              <a:t>https://github.com/wasserth/TotalSegmentator</a:t>
            </a:r>
            <a:r>
              <a:rPr lang="en" sz="1000">
                <a:latin typeface="Georgia"/>
                <a:ea typeface="Georgia"/>
                <a:cs typeface="Georgia"/>
                <a:sym typeface="Georgia"/>
              </a:rPr>
              <a:t>)</a:t>
            </a:r>
            <a:endParaRPr sz="1000">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Promise12 Dataset </a:t>
            </a:r>
            <a:r>
              <a:rPr lang="en" sz="1000">
                <a:latin typeface="Georgia"/>
                <a:ea typeface="Georgia"/>
                <a:cs typeface="Georgia"/>
                <a:sym typeface="Georgia"/>
              </a:rPr>
              <a:t>(</a:t>
            </a:r>
            <a:r>
              <a:rPr lang="en" sz="1000" u="sng">
                <a:solidFill>
                  <a:schemeClr val="hlink"/>
                </a:solidFill>
                <a:latin typeface="Georgia"/>
                <a:ea typeface="Georgia"/>
                <a:cs typeface="Georgia"/>
                <a:sym typeface="Georgia"/>
                <a:hlinkClick r:id="rId5"/>
              </a:rPr>
              <a:t>https://paperswithcode.com/dataset/promise12</a:t>
            </a:r>
            <a:r>
              <a:rPr lang="en" sz="1000">
                <a:latin typeface="Georgia"/>
                <a:ea typeface="Georgia"/>
                <a:cs typeface="Georgia"/>
                <a:sym typeface="Georgia"/>
              </a:rPr>
              <a:t>)</a:t>
            </a:r>
            <a:endParaRPr sz="1000">
              <a:latin typeface="Georgia"/>
              <a:ea typeface="Georgia"/>
              <a:cs typeface="Georgia"/>
              <a:sym typeface="Georgia"/>
            </a:endParaRPr>
          </a:p>
          <a:p>
            <a:pPr indent="0" lvl="0" marL="0" rtl="0" algn="l">
              <a:spcBef>
                <a:spcPts val="1200"/>
              </a:spcBef>
              <a:spcAft>
                <a:spcPts val="0"/>
              </a:spcAft>
              <a:buNone/>
            </a:pPr>
            <a:r>
              <a:t/>
            </a:r>
            <a:endParaRPr sz="1000">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123" name="Google Shape;123;p21"/>
          <p:cNvPicPr preferRelativeResize="0"/>
          <p:nvPr/>
        </p:nvPicPr>
        <p:blipFill>
          <a:blip r:embed="rId6">
            <a:alphaModFix/>
          </a:blip>
          <a:stretch>
            <a:fillRect/>
          </a:stretch>
        </p:blipFill>
        <p:spPr>
          <a:xfrm>
            <a:off x="523875" y="2445563"/>
            <a:ext cx="8096250" cy="2276475"/>
          </a:xfrm>
          <a:prstGeom prst="rect">
            <a:avLst/>
          </a:prstGeom>
          <a:noFill/>
          <a:ln>
            <a:noFill/>
          </a:ln>
        </p:spPr>
      </p:pic>
      <p:pic>
        <p:nvPicPr>
          <p:cNvPr id="124" name="Google Shape;124;p21" title="JRslide9.mp3">
            <a:hlinkClick r:id="rId7"/>
          </p:cNvPr>
          <p:cNvPicPr preferRelativeResize="0"/>
          <p:nvPr/>
        </p:nvPicPr>
        <p:blipFill>
          <a:blip r:embed="rId8">
            <a:alphaModFix/>
          </a:blip>
          <a:stretch>
            <a:fillRect/>
          </a:stretch>
        </p:blipFill>
        <p:spPr>
          <a:xfrm>
            <a:off x="155448" y="4471416"/>
            <a:ext cx="521208" cy="5212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